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82" r:id="rId5"/>
    <p:sldId id="300" r:id="rId6"/>
    <p:sldId id="293" r:id="rId7"/>
    <p:sldId id="302" r:id="rId8"/>
    <p:sldId id="303" r:id="rId9"/>
    <p:sldId id="307" r:id="rId10"/>
    <p:sldId id="306" r:id="rId11"/>
    <p:sldId id="297" r:id="rId12"/>
    <p:sldId id="308" r:id="rId13"/>
    <p:sldId id="294" r:id="rId14"/>
    <p:sldId id="301" r:id="rId15"/>
    <p:sldId id="311" r:id="rId16"/>
    <p:sldId id="298" r:id="rId17"/>
    <p:sldId id="313" r:id="rId18"/>
    <p:sldId id="305" r:id="rId19"/>
    <p:sldId id="296" r:id="rId20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9A7571A-4334-B6C1-2D72-5C7CC76F8121}" name="Bailey, Jozeene" initials="JB" userId="S::jozeene.bailey@accenture.com::c5d5dc12-916f-4cec-a40e-05a64b24d7c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F0F694-B768-4F73-9AC9-101487C5CB69}" v="31" dt="2024-11-26T12:25:49.253"/>
    <p1510:client id="{DC2C5EAB-3EA2-38AF-E32A-B24DC6251326}" v="22" dt="2024-11-26T11:18:11.243"/>
  </p1510:revLst>
</p1510:revInfo>
</file>

<file path=ppt/tableStyles.xml><?xml version="1.0" encoding="utf-8"?>
<a:tblStyleLst xmlns:a="http://schemas.openxmlformats.org/drawingml/2006/main" def="{073A0DAA-6AF3-43AB-8588-CEC1D06C72B9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5FAA28-D333-4D57-AF0E-BDF53B4498B2}" type="datetime1">
              <a:rPr lang="en-GB" smtClean="0"/>
              <a:t>27/11/2024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D03277C-3F5C-4673-8D79-1738A329ED93}" type="datetime1">
              <a:rPr lang="en-GB" noProof="0" smtClean="0"/>
              <a:t>27/11/2024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46600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949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pPr/>
              <a:t>27.11.2024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>
              <a:ea typeface="Calibri"/>
              <a:cs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pPr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0951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884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878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673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3302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9183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233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GB"/>
              <a:t>1. Increase in physical activity, lifestyle – Weight reduction medications which will not have any side effects along with offers to join Gyms</a:t>
            </a:r>
          </a:p>
          <a:p>
            <a:pPr rtl="0"/>
            <a:r>
              <a:rPr lang="en-GB"/>
              <a:t>2. Mindfulness and  Stress level control – Anti-anxiety treatment (medications + therapy)</a:t>
            </a:r>
            <a:endParaRPr lang="en-GB">
              <a:ea typeface="Calibri"/>
              <a:cs typeface="Calibri"/>
            </a:endParaRPr>
          </a:p>
          <a:p>
            <a:pPr rtl="0"/>
            <a:r>
              <a:rPr lang="en-GB"/>
              <a:t>3. Appetite suppressants to reduce alcohol consumption along with offers from grocery stores</a:t>
            </a:r>
            <a:endParaRPr lang="en-GB">
              <a:ea typeface="Calibri"/>
              <a:cs typeface="Calibri"/>
            </a:endParaRPr>
          </a:p>
          <a:p>
            <a:endParaRPr lang="en-GB"/>
          </a:p>
          <a:p>
            <a:endParaRPr lang="en-GB">
              <a:ea typeface="Calibri" panose="020F0502020204030204"/>
              <a:cs typeface="Calibri" panose="020F0502020204030204"/>
            </a:endParaRPr>
          </a:p>
          <a:p>
            <a:endParaRPr lang="en-GB">
              <a:ea typeface="Calibri" panose="020F0502020204030204"/>
              <a:cs typeface="Calibri" panose="020F0502020204030204"/>
            </a:endParaRP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GB"/>
              <a:t>Drug Discovery</a:t>
            </a:r>
            <a:endParaRPr lang="en-US"/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GB"/>
              <a:t>Reducing alcohol consumption – alternatives (GLP-1 agonist)</a:t>
            </a:r>
            <a:endParaRPr lang="en-US"/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GB"/>
              <a:t>Synergistic drugs</a:t>
            </a:r>
            <a:endParaRPr lang="en-US"/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GB"/>
              <a:t>Improving drug efficacy</a:t>
            </a:r>
            <a:endParaRPr lang="en-US"/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GB"/>
              <a:t>Vegan drugs like Metformin</a:t>
            </a:r>
            <a:endParaRPr lang="en-US"/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GB"/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GB"/>
              <a:t>Managing and Monitoring diabetes in children.</a:t>
            </a:r>
            <a:endParaRPr lang="en-US"/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GB"/>
              <a:t>Marketing: Consider the social media usage data</a:t>
            </a:r>
          </a:p>
          <a:p>
            <a:pPr rtl="0"/>
            <a:r>
              <a:rPr lang="en-GB"/>
              <a:t>4. Anti –ageing products to help you look great and be confident</a:t>
            </a:r>
            <a:endParaRPr lang="en-GB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597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-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82834" y="6426351"/>
            <a:ext cx="1662546" cy="225121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noProof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ACCENTURE</a:t>
            </a:r>
            <a:endParaRPr lang="en-GB" sz="1600" b="1" spc="-100" noProof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vials in lab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292" r="28009"/>
          <a:stretch/>
        </p:blipFill>
        <p:spPr>
          <a:xfrm>
            <a:off x="9704717" y="0"/>
            <a:ext cx="2487283" cy="685800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3795042" y="3895918"/>
            <a:ext cx="5217601" cy="263465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2800" b="1" spc="-100" err="1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Datathon</a:t>
            </a:r>
            <a:r>
              <a:rPr lang="en-GB" sz="2800" b="1" spc="-10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 TEAM  3 - </a:t>
            </a:r>
            <a:r>
              <a:rPr lang="en-GB" sz="2800" err="1"/>
              <a:t>Metabolics</a:t>
            </a:r>
            <a:endParaRPr lang="en-GB" sz="2800" b="1" spc="-10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/>
              <a:t>Accenture Data &amp; AI  </a:t>
            </a:r>
            <a:r>
              <a:rPr lang="en-GB" err="1"/>
              <a:t>DAtathon</a:t>
            </a:r>
            <a:endParaRPr lang="en-GB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/>
              <a:t>Diabetes Product Research &amp; Development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6 Features affecting DIABETES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/>
          <a:p>
            <a:pPr rtl="0"/>
            <a:r>
              <a:rPr lang="en-GB"/>
              <a:t>Age, Weight, BMI, Alcohol Consumption, Stress Level, Physical Activity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10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B20735-B850-01E9-EFC7-EA786C960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97" y="1636972"/>
            <a:ext cx="2193558" cy="214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52EA72B-ADD3-AB09-E136-8D42CC7B6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7219" y="1661177"/>
            <a:ext cx="2948781" cy="214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EE8F154-54F3-8366-D33B-F4EC8DF16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1600" y="1636973"/>
            <a:ext cx="2735892" cy="2165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6655E39-B188-561D-F2C7-D713B722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97" y="4047654"/>
            <a:ext cx="2338070" cy="1907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9475F78F-B40A-DCE9-FA24-59EE348B6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7219" y="4096064"/>
            <a:ext cx="2282661" cy="2034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97AB9E6F-2BD7-D0FD-8FD0-76836C958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232" y="3963688"/>
            <a:ext cx="3747363" cy="2514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</p:spPr>
        <p:txBody>
          <a:bodyPr rtlCol="0" anchor="ctr">
            <a:normAutofit/>
          </a:bodyPr>
          <a:lstStyle/>
          <a:p>
            <a:pPr rtl="0"/>
            <a:r>
              <a:rPr lang="en-GB" sz="3000"/>
              <a:t>2 Special Cases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19B51A1E-902D-48AF-9020-955120F399B6}" type="slidenum">
              <a:rPr lang="en-GB" smtClean="0"/>
              <a:pPr rtl="0">
                <a:spcAft>
                  <a:spcPts val="600"/>
                </a:spcAft>
              </a:pPr>
              <a:t>11</a:t>
            </a:fld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E5A9E23-2B0E-6576-1CB4-C9FAEF5411A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GB"/>
              <a:t>Correlation between Gender and Diabetes does not take into consideration key factors (types, lifespan)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566066B-2F96-A9BE-897A-8DC859EB6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1" y="1854679"/>
            <a:ext cx="2775546" cy="355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430D6E0-3F64-1503-A7DA-CD8B404469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6829" y="1854679"/>
            <a:ext cx="3401503" cy="2539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C5D89D4-3BA4-44AC-D029-6E0C98509CBD}"/>
              </a:ext>
            </a:extLst>
          </p:cNvPr>
          <p:cNvCxnSpPr>
            <a:cxnSpLocks/>
          </p:cNvCxnSpPr>
          <p:nvPr/>
        </p:nvCxnSpPr>
        <p:spPr>
          <a:xfrm>
            <a:off x="289489" y="3314191"/>
            <a:ext cx="3130861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7868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</p:spPr>
        <p:txBody>
          <a:bodyPr rtlCol="0" anchor="ctr">
            <a:normAutofit/>
          </a:bodyPr>
          <a:lstStyle/>
          <a:p>
            <a:pPr rtl="0"/>
            <a:r>
              <a:rPr lang="en-GB" sz="3000"/>
              <a:t>2 Features not affecting Diabetes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19B51A1E-902D-48AF-9020-955120F399B6}" type="slidenum">
              <a:rPr lang="en-GB" smtClean="0"/>
              <a:pPr rtl="0">
                <a:spcAft>
                  <a:spcPts val="600"/>
                </a:spcAft>
              </a:pPr>
              <a:t>12</a:t>
            </a:fld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E5A9E23-2B0E-6576-1CB4-C9FAEF5411A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GB"/>
              <a:t>Diet Type, Hypertension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00FBDEA-4279-541B-14D0-EA2A0B182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385" y="1677344"/>
            <a:ext cx="2896606" cy="474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29B6183C-0F37-C85C-CE97-053B1A961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541" y="2083831"/>
            <a:ext cx="5547856" cy="3766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0362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pPr rtl="0"/>
            <a:r>
              <a:rPr lang="en-GB" sz="5400"/>
              <a:t>RECOMMENDATIONS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1337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GB" sz="3200" b="1"/>
              <a:t>A Healthier, Happier You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968189"/>
            <a:ext cx="9131100" cy="5433562"/>
          </a:xfrm>
          <a:ln w="12700">
            <a:solidFill>
              <a:srgbClr val="7030A0"/>
            </a:solidFill>
            <a:prstDash val="dash"/>
          </a:ln>
        </p:spPr>
        <p:txBody>
          <a:bodyPr rtlCol="0"/>
          <a:lstStyle/>
          <a:p>
            <a:pPr marL="0" indent="0">
              <a:buNone/>
            </a:pPr>
            <a:r>
              <a:rPr lang="en-GB" sz="1600" b="1">
                <a:latin typeface="Aptos" panose="020B0004020202020204" pitchFamily="34" charset="0"/>
              </a:rPr>
              <a:t>Outcomes:</a:t>
            </a:r>
            <a:endParaRPr lang="en-GB" sz="1600">
              <a:latin typeface="Aptos" panose="020B0004020202020204" pitchFamily="34" charset="0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GB" sz="1600">
                <a:latin typeface="Aptos" panose="020B0004020202020204" pitchFamily="34" charset="0"/>
              </a:rPr>
              <a:t>Improved</a:t>
            </a:r>
            <a:r>
              <a:rPr lang="en-GB" sz="1600" b="1">
                <a:latin typeface="Aptos" panose="020B0004020202020204" pitchFamily="34" charset="0"/>
              </a:rPr>
              <a:t> Physical Health:</a:t>
            </a:r>
            <a:r>
              <a:rPr lang="en-GB" sz="1600">
                <a:latin typeface="Aptos" panose="020B0004020202020204" pitchFamily="34" charset="0"/>
              </a:rPr>
              <a:t> </a:t>
            </a:r>
          </a:p>
          <a:p>
            <a:pPr marL="538163" lvl="1" indent="-285750">
              <a:buFont typeface="Arial" panose="020B0604020202020204" pitchFamily="34" charset="0"/>
              <a:buChar char="•"/>
            </a:pPr>
            <a:r>
              <a:rPr lang="en-GB" b="1">
                <a:latin typeface="Aptos" panose="020B0004020202020204" pitchFamily="34" charset="0"/>
              </a:rPr>
              <a:t>Weight Management:</a:t>
            </a:r>
            <a:r>
              <a:rPr lang="en-GB">
                <a:latin typeface="Aptos" panose="020B0004020202020204" pitchFamily="34" charset="0"/>
              </a:rPr>
              <a:t> Our weight loss medications, combined with partnerships with fitness centres, help individuals achieve and maintain a healthy weight.</a:t>
            </a:r>
          </a:p>
          <a:p>
            <a:pPr marL="538163" lvl="1" indent="-285750">
              <a:buFont typeface="Arial" panose="020B0604020202020204" pitchFamily="34" charset="0"/>
              <a:buChar char="•"/>
            </a:pPr>
            <a:r>
              <a:rPr lang="en-GB" b="1">
                <a:latin typeface="Aptos" panose="020B0004020202020204" pitchFamily="34" charset="0"/>
              </a:rPr>
              <a:t>Portable Concealable Medical Devices: </a:t>
            </a:r>
            <a:r>
              <a:rPr lang="en-GB">
                <a:latin typeface="Aptos" panose="020B0004020202020204" pitchFamily="34" charset="0"/>
              </a:rPr>
              <a:t>Insulin pumps  and Continuous Glucose Monitors suited for the active lifestyle.</a:t>
            </a:r>
          </a:p>
          <a:p>
            <a:pPr marL="0" indent="0">
              <a:buNone/>
            </a:pPr>
            <a:r>
              <a:rPr lang="en-GB" sz="1600">
                <a:latin typeface="Aptos" panose="020B0004020202020204" pitchFamily="34" charset="0"/>
              </a:rPr>
              <a:t>Enhanced</a:t>
            </a:r>
            <a:r>
              <a:rPr lang="en-GB" sz="1600" b="1">
                <a:latin typeface="Aptos" panose="020B0004020202020204" pitchFamily="34" charset="0"/>
              </a:rPr>
              <a:t> Mental Health:</a:t>
            </a:r>
            <a:r>
              <a:rPr lang="en-GB" sz="1600">
                <a:latin typeface="Aptos" panose="020B0004020202020204" pitchFamily="34" charset="0"/>
              </a:rPr>
              <a:t> </a:t>
            </a:r>
          </a:p>
          <a:p>
            <a:pPr marL="538163" lvl="1" indent="-285750">
              <a:buFont typeface="Arial" panose="020B0604020202020204" pitchFamily="34" charset="0"/>
              <a:buChar char="•"/>
            </a:pPr>
            <a:r>
              <a:rPr lang="en-GB" b="1">
                <a:latin typeface="Aptos" panose="020B0004020202020204" pitchFamily="34" charset="0"/>
              </a:rPr>
              <a:t>Stress Reduction:</a:t>
            </a:r>
            <a:r>
              <a:rPr lang="en-GB">
                <a:latin typeface="Aptos" panose="020B0004020202020204" pitchFamily="34" charset="0"/>
              </a:rPr>
              <a:t> Our anti-anxiety treatments, coupled with therapeutic support, provide relief from stress and anxiety, promoting mental clarity and emotional well-being.</a:t>
            </a:r>
          </a:p>
          <a:p>
            <a:pPr marL="0" indent="0">
              <a:buNone/>
            </a:pPr>
            <a:r>
              <a:rPr lang="en-GB" sz="1600">
                <a:latin typeface="Aptos" panose="020B0004020202020204" pitchFamily="34" charset="0"/>
              </a:rPr>
              <a:t>Reduced</a:t>
            </a:r>
            <a:r>
              <a:rPr lang="en-GB" sz="1600" b="1">
                <a:latin typeface="Aptos" panose="020B0004020202020204" pitchFamily="34" charset="0"/>
              </a:rPr>
              <a:t> Substance Use:</a:t>
            </a:r>
            <a:r>
              <a:rPr lang="en-GB" sz="1600">
                <a:latin typeface="Aptos" panose="020B0004020202020204" pitchFamily="34" charset="0"/>
              </a:rPr>
              <a:t> </a:t>
            </a:r>
          </a:p>
          <a:p>
            <a:pPr marL="538163" lvl="1" indent="-285750">
              <a:buFont typeface="Arial" panose="020B0604020202020204" pitchFamily="34" charset="0"/>
              <a:buChar char="•"/>
            </a:pPr>
            <a:r>
              <a:rPr lang="en-GB" b="1">
                <a:latin typeface="Aptos" panose="020B0004020202020204" pitchFamily="34" charset="0"/>
              </a:rPr>
              <a:t>Alcohol Consumption:</a:t>
            </a:r>
            <a:r>
              <a:rPr lang="en-GB">
                <a:latin typeface="Aptos" panose="020B0004020202020204" pitchFamily="34" charset="0"/>
              </a:rPr>
              <a:t> Our appetite suppressants can help curb alcohol cravings, leading to healthier lifestyle choices.</a:t>
            </a:r>
          </a:p>
          <a:p>
            <a:pPr marL="0" indent="0">
              <a:buNone/>
            </a:pPr>
            <a:r>
              <a:rPr lang="en-GB" sz="1600">
                <a:latin typeface="Aptos" panose="020B0004020202020204" pitchFamily="34" charset="0"/>
              </a:rPr>
              <a:t>Boosted</a:t>
            </a:r>
            <a:r>
              <a:rPr lang="en-GB" sz="1600" b="1">
                <a:latin typeface="Aptos" panose="020B0004020202020204" pitchFamily="34" charset="0"/>
              </a:rPr>
              <a:t> Self-Confidence:</a:t>
            </a:r>
            <a:r>
              <a:rPr lang="en-GB" sz="1600">
                <a:latin typeface="Aptos" panose="020B0004020202020204" pitchFamily="34" charset="0"/>
              </a:rPr>
              <a:t> </a:t>
            </a:r>
          </a:p>
          <a:p>
            <a:pPr marL="538163" lvl="1" indent="-285750">
              <a:buFont typeface="Arial" panose="020B0604020202020204" pitchFamily="34" charset="0"/>
              <a:buChar char="•"/>
            </a:pPr>
            <a:r>
              <a:rPr lang="en-GB" b="1">
                <a:latin typeface="Aptos" panose="020B0004020202020204" pitchFamily="34" charset="0"/>
              </a:rPr>
              <a:t>Anti-Aging Solutions:</a:t>
            </a:r>
            <a:r>
              <a:rPr lang="en-GB">
                <a:latin typeface="Aptos" panose="020B0004020202020204" pitchFamily="34" charset="0"/>
              </a:rPr>
              <a:t> Our anti-aging products help individuals look and feel their best, boosting self-esteem and confidence.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236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Research opportunities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2828" y="1462177"/>
            <a:ext cx="3736800" cy="3933645"/>
          </a:xfrm>
          <a:ln w="12700">
            <a:solidFill>
              <a:srgbClr val="7030A0"/>
            </a:solidFill>
            <a:prstDash val="dash"/>
          </a:ln>
        </p:spPr>
        <p:txBody>
          <a:bodyPr rtlCol="0"/>
          <a:lstStyle/>
          <a:p>
            <a:pPr marL="0" indent="0" rtl="0">
              <a:buNone/>
            </a:pPr>
            <a:r>
              <a:rPr lang="en-GB" sz="3200">
                <a:latin typeface="Aptos Display" panose="020B0004020202020204" pitchFamily="34" charset="0"/>
              </a:rPr>
              <a:t>Type 1 v Type 2 Diabetes</a:t>
            </a:r>
          </a:p>
          <a:p>
            <a:pPr rtl="0"/>
            <a:r>
              <a:rPr lang="en-GB" sz="2000">
                <a:latin typeface="Aptos Display" panose="020B0004020202020204" pitchFamily="34" charset="0"/>
              </a:rPr>
              <a:t>What are the different needs between Type1 vs Type2 patients?</a:t>
            </a:r>
          </a:p>
          <a:p>
            <a:pPr rtl="0"/>
            <a:r>
              <a:rPr lang="en-GB" sz="2000">
                <a:latin typeface="Aptos Display" panose="020B0004020202020204" pitchFamily="34" charset="0"/>
              </a:rPr>
              <a:t>What are the different ways patients take our drugs?</a:t>
            </a:r>
          </a:p>
          <a:p>
            <a:pPr rtl="0"/>
            <a:r>
              <a:rPr lang="en-GB" sz="2000">
                <a:latin typeface="Aptos Display" panose="020B0004020202020204" pitchFamily="34" charset="0"/>
              </a:rPr>
              <a:t>How is the disease prevalence changing between types over time?</a:t>
            </a:r>
          </a:p>
          <a:p>
            <a:pPr rtl="0"/>
            <a:endParaRPr lang="en-GB">
              <a:latin typeface="Aptos Display" panose="020B00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15</a:t>
            </a:fld>
            <a:endParaRPr lang="en-GB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9C88B30-B5EB-B6F6-4042-99809717F9E6}"/>
              </a:ext>
            </a:extLst>
          </p:cNvPr>
          <p:cNvSpPr txBox="1">
            <a:spLocks/>
          </p:cNvSpPr>
          <p:nvPr/>
        </p:nvSpPr>
        <p:spPr>
          <a:xfrm>
            <a:off x="4178517" y="1462176"/>
            <a:ext cx="3736800" cy="2051045"/>
          </a:xfrm>
          <a:prstGeom prst="rect">
            <a:avLst/>
          </a:prstGeom>
          <a:solidFill>
            <a:schemeClr val="bg1"/>
          </a:solidFill>
          <a:ln w="12700">
            <a:solidFill>
              <a:srgbClr val="7030A0"/>
            </a:solidFill>
            <a:prstDash val="dash"/>
          </a:ln>
        </p:spPr>
        <p:txBody>
          <a:bodyPr vert="horz" lIns="180000" tIns="180000" rIns="18000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800">
                <a:latin typeface="Aptos Display" panose="020B0004020202020204" pitchFamily="34" charset="0"/>
              </a:rPr>
              <a:t>Other drug markets</a:t>
            </a:r>
          </a:p>
          <a:p>
            <a:r>
              <a:rPr lang="en-GB" sz="2000">
                <a:latin typeface="Aptos Display" panose="020B0004020202020204" pitchFamily="34" charset="0"/>
              </a:rPr>
              <a:t>Weight-loss drugs (tackling off-label prescription) - GLP-1 agonist</a:t>
            </a:r>
          </a:p>
          <a:p>
            <a:r>
              <a:rPr lang="en-GB" sz="2000">
                <a:latin typeface="Aptos Display" panose="020B0004020202020204" pitchFamily="34" charset="0"/>
              </a:rPr>
              <a:t>Hypertension drugs</a:t>
            </a:r>
          </a:p>
          <a:p>
            <a:endParaRPr lang="en-GB">
              <a:latin typeface="Aptos Display" panose="020B0004020202020204" pitchFamily="34" charset="0"/>
            </a:endParaRP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962E8C34-0703-979E-7B08-2EECFFDB6B30}"/>
              </a:ext>
            </a:extLst>
          </p:cNvPr>
          <p:cNvSpPr txBox="1">
            <a:spLocks/>
          </p:cNvSpPr>
          <p:nvPr/>
        </p:nvSpPr>
        <p:spPr>
          <a:xfrm>
            <a:off x="7984206" y="1462176"/>
            <a:ext cx="3736800" cy="3933645"/>
          </a:xfrm>
          <a:prstGeom prst="rect">
            <a:avLst/>
          </a:prstGeom>
          <a:solidFill>
            <a:schemeClr val="bg1"/>
          </a:solidFill>
          <a:ln w="12700">
            <a:solidFill>
              <a:srgbClr val="7030A0"/>
            </a:solidFill>
            <a:prstDash val="dash"/>
          </a:ln>
        </p:spPr>
        <p:txBody>
          <a:bodyPr vert="horz" lIns="180000" tIns="180000" rIns="18000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3200">
                <a:latin typeface="Aptos Display" panose="020B0004020202020204" pitchFamily="34" charset="0"/>
              </a:rPr>
              <a:t>Social media marketing channels</a:t>
            </a:r>
          </a:p>
          <a:p>
            <a:r>
              <a:rPr lang="en-GB" sz="2000">
                <a:latin typeface="Aptos Display" panose="020B0004020202020204" pitchFamily="34" charset="0"/>
              </a:rPr>
              <a:t>How do diabetics use social media for managing the disease?</a:t>
            </a:r>
          </a:p>
          <a:p>
            <a:r>
              <a:rPr lang="en-GB" sz="2000">
                <a:latin typeface="Aptos Display" panose="020B0004020202020204" pitchFamily="34" charset="0"/>
              </a:rPr>
              <a:t>What social media platforms are being used by patients?</a:t>
            </a:r>
          </a:p>
          <a:p>
            <a:r>
              <a:rPr lang="en-GB" sz="2000">
                <a:latin typeface="Aptos Display" panose="020B0004020202020204" pitchFamily="34" charset="0"/>
              </a:rPr>
              <a:t>What age groups use social media the most?</a:t>
            </a:r>
          </a:p>
          <a:p>
            <a:endParaRPr lang="en-GB">
              <a:latin typeface="Aptos Display" panose="020B0004020202020204" pitchFamily="34" charset="0"/>
            </a:endParaRP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6DC2C0F2-6AB7-69C5-2C8D-20B4367B1BEE}"/>
              </a:ext>
            </a:extLst>
          </p:cNvPr>
          <p:cNvSpPr txBox="1">
            <a:spLocks/>
          </p:cNvSpPr>
          <p:nvPr/>
        </p:nvSpPr>
        <p:spPr>
          <a:xfrm>
            <a:off x="4178517" y="3590223"/>
            <a:ext cx="3736800" cy="1805598"/>
          </a:xfrm>
          <a:prstGeom prst="rect">
            <a:avLst/>
          </a:prstGeom>
          <a:solidFill>
            <a:schemeClr val="bg1"/>
          </a:solidFill>
          <a:ln w="12700">
            <a:solidFill>
              <a:srgbClr val="7030A0"/>
            </a:solidFill>
            <a:prstDash val="dash"/>
          </a:ln>
        </p:spPr>
        <p:txBody>
          <a:bodyPr vert="horz" lIns="180000" tIns="180000" rIns="18000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800">
                <a:latin typeface="Aptos Display" panose="020B0004020202020204" pitchFamily="34" charset="0"/>
              </a:rPr>
              <a:t>Additional Parameters</a:t>
            </a:r>
          </a:p>
          <a:p>
            <a:r>
              <a:rPr lang="en-GB" sz="2000">
                <a:latin typeface="Aptos Display" panose="020B0004020202020204" pitchFamily="34" charset="0"/>
              </a:rPr>
              <a:t>Historical Data (societal and preferential changes)</a:t>
            </a:r>
          </a:p>
          <a:p>
            <a:r>
              <a:rPr lang="en-GB" sz="2000">
                <a:latin typeface="Aptos Display" panose="020B0004020202020204" pitchFamily="34" charset="0"/>
              </a:rPr>
              <a:t>Geographical data (markets)</a:t>
            </a:r>
          </a:p>
          <a:p>
            <a:endParaRPr lang="en-GB"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218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n-GB"/>
              <a:t>Team 3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n-GB"/>
              <a:t>+44 1239 876 554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en-GB"/>
              <a:t>datathon@accenture.com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en-GB"/>
              <a:t>www.accenture.com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223839"/>
          </a:xfrm>
          <a:prstGeom prst="rect">
            <a:avLst/>
          </a:prstGeom>
          <a:noFill/>
        </p:spPr>
        <p:txBody>
          <a:bodyPr wrap="square" lIns="0" tIns="36000" rIns="0" bIns="0" rtlCol="0" anchor="t">
            <a:spAutoFit/>
          </a:bodyPr>
          <a:lstStyle/>
          <a:p>
            <a:pPr algn="r">
              <a:lnSpc>
                <a:spcPts val="1400"/>
              </a:lnSpc>
            </a:pPr>
            <a:r>
              <a:rPr lang="en-GB" sz="1600" b="1" spc="-100">
                <a:solidFill>
                  <a:schemeClr val="tx1">
                    <a:lumMod val="50000"/>
                    <a:lumOff val="50000"/>
                  </a:schemeClr>
                </a:solidFill>
                <a:latin typeface="Corbel"/>
              </a:rPr>
              <a:t>ACCENTURE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oShape 15"/>
          <p:cNvSpPr/>
          <p:nvPr/>
        </p:nvSpPr>
        <p:spPr>
          <a:xfrm>
            <a:off x="364478" y="1368000"/>
            <a:ext cx="9337124" cy="491203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GB" sz="120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411FA7F-0D42-9BBF-04F8-71EA66996626}"/>
              </a:ext>
            </a:extLst>
          </p:cNvPr>
          <p:cNvGrpSpPr/>
          <p:nvPr/>
        </p:nvGrpSpPr>
        <p:grpSpPr>
          <a:xfrm>
            <a:off x="535299" y="2196350"/>
            <a:ext cx="4309993" cy="3818907"/>
            <a:chOff x="7586262" y="1322922"/>
            <a:chExt cx="4309993" cy="381890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7823201" y="1397957"/>
              <a:ext cx="1390091" cy="1390091"/>
              <a:chOff x="0" y="0"/>
              <a:chExt cx="6350000" cy="6350000"/>
            </a:xfrm>
            <a:solidFill>
              <a:schemeClr val="bg2">
                <a:lumMod val="65000"/>
              </a:schemeClr>
            </a:solidFill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en-AU" sz="1200"/>
              </a:p>
            </p:txBody>
          </p:sp>
        </p:grpSp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7586262" y="1322922"/>
              <a:ext cx="1458223" cy="1415388"/>
              <a:chOff x="-23043" y="66268"/>
              <a:chExt cx="6542159" cy="6349986"/>
            </a:xfr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19" name="Freeform 19"/>
              <p:cNvSpPr/>
              <p:nvPr/>
            </p:nvSpPr>
            <p:spPr>
              <a:xfrm>
                <a:off x="-23043" y="119185"/>
                <a:ext cx="6542159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AU" sz="1200"/>
              </a:p>
            </p:txBody>
          </p:sp>
          <p:sp>
            <p:nvSpPr>
              <p:cNvPr id="20" name="Freeform 20"/>
              <p:cNvSpPr/>
              <p:nvPr/>
            </p:nvSpPr>
            <p:spPr>
              <a:xfrm>
                <a:off x="73038" y="66268"/>
                <a:ext cx="6350002" cy="6349986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</p:grpSp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7823201" y="3751738"/>
              <a:ext cx="1390091" cy="1390091"/>
              <a:chOff x="0" y="0"/>
              <a:chExt cx="6350000" cy="6350000"/>
            </a:xfrm>
            <a:solidFill>
              <a:schemeClr val="bg2">
                <a:lumMod val="65000"/>
              </a:schemeClr>
            </a:solidFill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en-AU" sz="1200"/>
              </a:p>
            </p:txBody>
          </p:sp>
        </p:grpSp>
        <p:grpSp>
          <p:nvGrpSpPr>
            <p:cNvPr id="23" name="Group 23"/>
            <p:cNvGrpSpPr>
              <a:grpSpLocks noChangeAspect="1"/>
            </p:cNvGrpSpPr>
            <p:nvPr/>
          </p:nvGrpSpPr>
          <p:grpSpPr>
            <a:xfrm>
              <a:off x="7586262" y="3625573"/>
              <a:ext cx="1458223" cy="1415388"/>
              <a:chOff x="-23042" y="66269"/>
              <a:chExt cx="6542158" cy="6349987"/>
            </a:xfr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24" name="Freeform 24"/>
              <p:cNvSpPr/>
              <p:nvPr/>
            </p:nvSpPr>
            <p:spPr>
              <a:xfrm>
                <a:off x="-23042" y="119185"/>
                <a:ext cx="6542158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  <p:sp>
            <p:nvSpPr>
              <p:cNvPr id="25" name="Freeform 25"/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</p:grpSp>
        <p:sp>
          <p:nvSpPr>
            <p:cNvPr id="1043" name="TextBox 1042">
              <a:extLst>
                <a:ext uri="{FF2B5EF4-FFF2-40B4-BE49-F238E27FC236}">
                  <a16:creationId xmlns:a16="http://schemas.microsoft.com/office/drawing/2014/main" id="{5EDC0190-11E3-41EB-8EFE-A4135C0C08AE}"/>
                </a:ext>
              </a:extLst>
            </p:cNvPr>
            <p:cNvSpPr txBox="1"/>
            <p:nvPr/>
          </p:nvSpPr>
          <p:spPr>
            <a:xfrm>
              <a:off x="9506857" y="1322922"/>
              <a:ext cx="2389398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accent4">
                      <a:lumMod val="75000"/>
                    </a:schemeClr>
                  </a:solidFill>
                  <a:latin typeface="Aptos" panose="020B0004020202020204" pitchFamily="34" charset="0"/>
                </a:rPr>
                <a:t>AASHIK BHARATH EGNYA VARAHAN</a:t>
              </a:r>
              <a:br>
                <a:rPr lang="en-US" b="1">
                  <a:latin typeface="Aptos" panose="020B0004020202020204" pitchFamily="34" charset="0"/>
                </a:rPr>
              </a:br>
              <a:r>
                <a:rPr lang="en-US" b="1">
                  <a:latin typeface="Aptos" panose="020B0004020202020204" pitchFamily="34" charset="0"/>
                </a:rPr>
                <a:t>-</a:t>
              </a:r>
              <a:br>
                <a:rPr lang="en-US" sz="1600" b="1">
                  <a:latin typeface="Aptos" panose="020B0004020202020204" pitchFamily="34" charset="0"/>
                </a:rPr>
              </a:br>
              <a:r>
                <a:rPr lang="en-US" sz="1600" b="1">
                  <a:latin typeface="Aptos" panose="020B0004020202020204" pitchFamily="34" charset="0"/>
                </a:rPr>
                <a:t>Data Eng, </a:t>
              </a:r>
              <a:r>
                <a:rPr lang="en-US" sz="1600" b="1" err="1">
                  <a:latin typeface="Aptos" panose="020B0004020202020204" pitchFamily="34" charset="0"/>
                </a:rPr>
                <a:t>Mgmt</a:t>
              </a:r>
              <a:r>
                <a:rPr lang="en-US" sz="1600" b="1">
                  <a:latin typeface="Aptos" panose="020B0004020202020204" pitchFamily="34" charset="0"/>
                </a:rPr>
                <a:t> &amp; Governance Sr Analyst</a:t>
              </a:r>
            </a:p>
          </p:txBody>
        </p:sp>
        <p:sp>
          <p:nvSpPr>
            <p:cNvPr id="1044" name="TextBox 1043">
              <a:extLst>
                <a:ext uri="{FF2B5EF4-FFF2-40B4-BE49-F238E27FC236}">
                  <a16:creationId xmlns:a16="http://schemas.microsoft.com/office/drawing/2014/main" id="{EE8491CD-87DC-4668-9B13-15657995981C}"/>
                </a:ext>
              </a:extLst>
            </p:cNvPr>
            <p:cNvSpPr txBox="1"/>
            <p:nvPr/>
          </p:nvSpPr>
          <p:spPr>
            <a:xfrm>
              <a:off x="9506857" y="3763590"/>
              <a:ext cx="215793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accent4">
                      <a:lumMod val="75000"/>
                    </a:schemeClr>
                  </a:solidFill>
                  <a:latin typeface="Aptos" panose="020B0004020202020204" pitchFamily="34" charset="0"/>
                </a:rPr>
                <a:t>AMIT VADHEL</a:t>
              </a:r>
              <a:br>
                <a:rPr lang="en-US" b="1">
                  <a:latin typeface="Aptos" panose="020B0004020202020204" pitchFamily="34" charset="0"/>
                </a:rPr>
              </a:br>
              <a:r>
                <a:rPr lang="en-US" b="1">
                  <a:latin typeface="Aptos" panose="020B0004020202020204" pitchFamily="34" charset="0"/>
                </a:rPr>
                <a:t>-</a:t>
              </a:r>
            </a:p>
            <a:p>
              <a:r>
                <a:rPr lang="en-US" sz="1600" b="1">
                  <a:latin typeface="Aptos" panose="020B0004020202020204" pitchFamily="34" charset="0"/>
                </a:rPr>
                <a:t>Data Architecture Manager</a:t>
              </a:r>
              <a:endParaRPr lang="en-IN" sz="1600" b="1">
                <a:latin typeface="Aptos" panose="020B0004020202020204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9B46AB1-098E-5B21-4302-19AE556DE85B}"/>
              </a:ext>
            </a:extLst>
          </p:cNvPr>
          <p:cNvGrpSpPr/>
          <p:nvPr/>
        </p:nvGrpSpPr>
        <p:grpSpPr>
          <a:xfrm>
            <a:off x="5232239" y="2271385"/>
            <a:ext cx="4144953" cy="3779953"/>
            <a:chOff x="7561531" y="1296356"/>
            <a:chExt cx="4144953" cy="3779953"/>
          </a:xfrm>
        </p:grpSpPr>
        <p:grpSp>
          <p:nvGrpSpPr>
            <p:cNvPr id="29" name="Group 26">
              <a:extLst>
                <a:ext uri="{FF2B5EF4-FFF2-40B4-BE49-F238E27FC236}">
                  <a16:creationId xmlns:a16="http://schemas.microsoft.com/office/drawing/2014/main" id="{6C9958CA-509E-5ECF-EDBA-94A57E6C9FF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805950" y="1397957"/>
              <a:ext cx="1390091" cy="1390091"/>
              <a:chOff x="0" y="0"/>
              <a:chExt cx="6350000" cy="6350000"/>
            </a:xfrm>
            <a:solidFill>
              <a:schemeClr val="bg2">
                <a:lumMod val="65000"/>
              </a:schemeClr>
            </a:solidFill>
          </p:grpSpPr>
          <p:sp>
            <p:nvSpPr>
              <p:cNvPr id="41" name="Freeform 27">
                <a:extLst>
                  <a:ext uri="{FF2B5EF4-FFF2-40B4-BE49-F238E27FC236}">
                    <a16:creationId xmlns:a16="http://schemas.microsoft.com/office/drawing/2014/main" id="{9705BE38-A4DB-8162-0747-066B2CA1ACE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en-AU" sz="1200"/>
              </a:p>
            </p:txBody>
          </p:sp>
        </p:grpSp>
        <p:grpSp>
          <p:nvGrpSpPr>
            <p:cNvPr id="30" name="Group 21">
              <a:extLst>
                <a:ext uri="{FF2B5EF4-FFF2-40B4-BE49-F238E27FC236}">
                  <a16:creationId xmlns:a16="http://schemas.microsoft.com/office/drawing/2014/main" id="{DD201801-7083-D1CE-9FF0-45DC2802A36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805950" y="3686218"/>
              <a:ext cx="1390091" cy="1390091"/>
              <a:chOff x="0" y="0"/>
              <a:chExt cx="6350000" cy="6350000"/>
            </a:xfrm>
            <a:solidFill>
              <a:schemeClr val="bg2">
                <a:lumMod val="65000"/>
              </a:schemeClr>
            </a:solidFill>
          </p:grpSpPr>
          <p:sp>
            <p:nvSpPr>
              <p:cNvPr id="40" name="Freeform 22">
                <a:extLst>
                  <a:ext uri="{FF2B5EF4-FFF2-40B4-BE49-F238E27FC236}">
                    <a16:creationId xmlns:a16="http://schemas.microsoft.com/office/drawing/2014/main" id="{D71686C9-2026-7639-6DC5-37D2CA440E4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en-AU" sz="1200"/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FF369E1-050F-BF48-FFF0-11002531E66E}"/>
                </a:ext>
              </a:extLst>
            </p:cNvPr>
            <p:cNvSpPr txBox="1"/>
            <p:nvPr/>
          </p:nvSpPr>
          <p:spPr>
            <a:xfrm>
              <a:off x="9491931" y="1461860"/>
              <a:ext cx="2214553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accent4">
                      <a:lumMod val="75000"/>
                    </a:schemeClr>
                  </a:solidFill>
                  <a:latin typeface="Aptos" panose="020B0004020202020204" pitchFamily="34" charset="0"/>
                </a:rPr>
                <a:t>DAISY CALDER</a:t>
              </a:r>
              <a:br>
                <a:rPr lang="en-US" b="1">
                  <a:latin typeface="Aptos" panose="020B0004020202020204" pitchFamily="34" charset="0"/>
                </a:rPr>
              </a:br>
              <a:r>
                <a:rPr lang="en-US" sz="1600" b="1">
                  <a:latin typeface="Aptos" panose="020B0004020202020204" pitchFamily="34" charset="0"/>
                </a:rPr>
                <a:t>-</a:t>
              </a:r>
            </a:p>
            <a:p>
              <a:r>
                <a:rPr lang="en-US" sz="1600" b="1">
                  <a:latin typeface="Aptos" panose="020B0004020202020204" pitchFamily="34" charset="0"/>
                </a:rPr>
                <a:t>Business Architecture Analyst</a:t>
              </a:r>
              <a:endParaRPr lang="en-IN" sz="1600" b="1">
                <a:latin typeface="Aptos" panose="020B0004020202020204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276B7-DB18-F53E-5BB4-D0114432582C}"/>
                </a:ext>
              </a:extLst>
            </p:cNvPr>
            <p:cNvSpPr txBox="1"/>
            <p:nvPr/>
          </p:nvSpPr>
          <p:spPr>
            <a:xfrm>
              <a:off x="9491931" y="3781167"/>
              <a:ext cx="2214553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accent4">
                      <a:lumMod val="75000"/>
                    </a:schemeClr>
                  </a:solidFill>
                  <a:latin typeface="Aptos" panose="020B0004020202020204" pitchFamily="34" charset="0"/>
                </a:rPr>
                <a:t>JOZEENE BAILEY</a:t>
              </a:r>
              <a:br>
                <a:rPr lang="en-US" sz="1600" b="1">
                  <a:latin typeface="Aptos" panose="020B0004020202020204" pitchFamily="34" charset="0"/>
                </a:rPr>
              </a:br>
              <a:r>
                <a:rPr lang="en-US" sz="1600" b="1">
                  <a:latin typeface="Aptos" panose="020B0004020202020204" pitchFamily="34" charset="0"/>
                </a:rPr>
                <a:t>-</a:t>
              </a:r>
            </a:p>
            <a:p>
              <a:r>
                <a:rPr lang="en-US" sz="1600" b="1">
                  <a:latin typeface="Aptos" panose="020B0004020202020204" pitchFamily="34" charset="0"/>
                </a:rPr>
                <a:t>Packaged App Development Analyst</a:t>
              </a:r>
              <a:endParaRPr lang="en-IN" sz="1600" b="1">
                <a:latin typeface="Aptos" panose="020B0004020202020204" pitchFamily="34" charset="0"/>
              </a:endParaRPr>
            </a:p>
          </p:txBody>
        </p:sp>
        <p:grpSp>
          <p:nvGrpSpPr>
            <p:cNvPr id="34" name="Group 18">
              <a:extLst>
                <a:ext uri="{FF2B5EF4-FFF2-40B4-BE49-F238E27FC236}">
                  <a16:creationId xmlns:a16="http://schemas.microsoft.com/office/drawing/2014/main" id="{F2D7D311-D0AC-2702-901E-B70AD721850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61531" y="1296356"/>
              <a:ext cx="1449361" cy="1443699"/>
              <a:chOff x="0" y="0"/>
              <a:chExt cx="6502400" cy="6477000"/>
            </a:xfr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B52CEFB7-7B85-47C4-2675-FF804C8798C1}"/>
                  </a:ext>
                </a:extLst>
              </p:cNvPr>
              <p:cNvSpPr/>
              <p:nvPr/>
            </p:nvSpPr>
            <p:spPr>
              <a:xfrm>
                <a:off x="-23042" y="119185"/>
                <a:ext cx="6542159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AU" sz="1200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7CD7914D-78ED-64F7-D88C-5A7A03C0C907}"/>
                  </a:ext>
                </a:extLst>
              </p:cNvPr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</p:grpSp>
        <p:grpSp>
          <p:nvGrpSpPr>
            <p:cNvPr id="35" name="Group 23">
              <a:extLst>
                <a:ext uri="{FF2B5EF4-FFF2-40B4-BE49-F238E27FC236}">
                  <a16:creationId xmlns:a16="http://schemas.microsoft.com/office/drawing/2014/main" id="{7C3864C0-962A-170A-F008-36DF5FD77C7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61531" y="3591056"/>
              <a:ext cx="1458223" cy="1415388"/>
              <a:chOff x="-23042" y="66269"/>
              <a:chExt cx="6542158" cy="6349987"/>
            </a:xfrm>
            <a:blipFill dpi="0"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36" name="Freeform 24">
                <a:extLst>
                  <a:ext uri="{FF2B5EF4-FFF2-40B4-BE49-F238E27FC236}">
                    <a16:creationId xmlns:a16="http://schemas.microsoft.com/office/drawing/2014/main" id="{B6690618-F7F5-4516-DD34-35AA36120A05}"/>
                  </a:ext>
                </a:extLst>
              </p:cNvPr>
              <p:cNvSpPr/>
              <p:nvPr/>
            </p:nvSpPr>
            <p:spPr>
              <a:xfrm>
                <a:off x="-23042" y="119185"/>
                <a:ext cx="6542158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  <p:sp>
            <p:nvSpPr>
              <p:cNvPr id="37" name="Freeform 25">
                <a:extLst>
                  <a:ext uri="{FF2B5EF4-FFF2-40B4-BE49-F238E27FC236}">
                    <a16:creationId xmlns:a16="http://schemas.microsoft.com/office/drawing/2014/main" id="{E8E437B7-F406-2039-5A67-452077E49557}"/>
                  </a:ext>
                </a:extLst>
              </p:cNvPr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grpFill/>
              <a:ln w="28575">
                <a:solidFill>
                  <a:srgbClr val="7030A0"/>
                </a:solidFill>
              </a:ln>
            </p:spPr>
            <p:txBody>
              <a:bodyPr/>
              <a:lstStyle/>
              <a:p>
                <a:endParaRPr lang="en-GB" sz="1200"/>
              </a:p>
            </p:txBody>
          </p:sp>
        </p:grpSp>
      </p:grpSp>
      <p:sp>
        <p:nvSpPr>
          <p:cNvPr id="42" name="Title 41">
            <a:extLst>
              <a:ext uri="{FF2B5EF4-FFF2-40B4-BE49-F238E27FC236}">
                <a16:creationId xmlns:a16="http://schemas.microsoft.com/office/drawing/2014/main" id="{5C8C6FEE-31AD-7867-2AEB-912C4EDDF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Team 3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36170E4D-35F4-83B0-A5B8-7BD0F07E8F3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C716118E-2FF3-9658-80AC-23BB531028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Data Analytics Team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9548C596-8CF0-BA00-CEDF-8796E82CC7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Data Visualisation Team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635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3695"/>
    </mc:Choice>
    <mc:Fallback xmlns="">
      <p:transition advTm="7369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" r="5"/>
          <a:stretch/>
        </p:blipFill>
        <p:spPr>
          <a:xfrm>
            <a:off x="95153" y="65327"/>
            <a:ext cx="9911201" cy="672734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pPr rtl="0"/>
            <a:r>
              <a:rPr lang="en-GB"/>
              <a:t>Aim &amp; METHODOLOGY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A1D6-0795-6158-E0B0-6825928DB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AIM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3C597E-3B71-AC35-0561-5F5082BD08D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4</a:t>
            </a:fld>
            <a:endParaRPr lang="en-GB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D52C1E-FA1A-593C-6663-950B93ED4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>
                <a:latin typeface="Aptos Display" panose="020B0004020202020204" pitchFamily="34" charset="0"/>
              </a:rPr>
              <a:t>Summarise methodology and data used.</a:t>
            </a:r>
          </a:p>
          <a:p>
            <a:r>
              <a:rPr lang="en-GB" sz="2800">
                <a:latin typeface="Aptos Display" panose="020B0004020202020204" pitchFamily="34" charset="0"/>
              </a:rPr>
              <a:t>Generate insights into the impact of various factors on the diagnosis of diabetes.</a:t>
            </a:r>
          </a:p>
          <a:p>
            <a:r>
              <a:rPr lang="en-GB" sz="2800">
                <a:latin typeface="Aptos Display" panose="020B0004020202020204" pitchFamily="34" charset="0"/>
              </a:rPr>
              <a:t>Make recommendations in the context of relevant data analysis and research.</a:t>
            </a:r>
          </a:p>
        </p:txBody>
      </p:sp>
    </p:spTree>
    <p:extLst>
      <p:ext uri="{BB962C8B-B14F-4D97-AF65-F5344CB8AC3E}">
        <p14:creationId xmlns:p14="http://schemas.microsoft.com/office/powerpoint/2010/main" val="574547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4F9E-133C-F863-2460-38DFE20DE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Methodology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162F24-9004-0075-0269-886C5D32289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5</a:t>
            </a:fld>
            <a:endParaRPr lang="en-GB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C714F4-9812-74CD-2196-09EBEC118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3519" y="500333"/>
            <a:ext cx="4072401" cy="5684808"/>
          </a:xfrm>
          <a:solidFill>
            <a:schemeClr val="bg1">
              <a:lumMod val="95000"/>
            </a:schemeClr>
          </a:solidFill>
          <a:ln w="76200">
            <a:solidFill>
              <a:schemeClr val="bg1">
                <a:lumMod val="9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sz="2000" b="1">
                <a:latin typeface="Aptos Display" panose="020B0004020202020204" pitchFamily="34" charset="0"/>
              </a:rPr>
              <a:t>Data cleaning and pre-processing </a:t>
            </a:r>
            <a:r>
              <a:rPr lang="en-GB" sz="2000">
                <a:latin typeface="Aptos Display" panose="020B0004020202020204" pitchFamily="34" charset="0"/>
              </a:rPr>
              <a:t>of CSV data (</a:t>
            </a:r>
            <a:r>
              <a:rPr lang="en-GB" sz="2000" i="1">
                <a:latin typeface="Aptos Display" panose="020B0004020202020204" pitchFamily="34" charset="0"/>
              </a:rPr>
              <a:t>data.csv</a:t>
            </a:r>
            <a:r>
              <a:rPr lang="en-GB" sz="2000">
                <a:latin typeface="Aptos Display" panose="020B0004020202020204" pitchFamily="34" charset="0"/>
              </a:rPr>
              <a:t>) in </a:t>
            </a:r>
            <a:r>
              <a:rPr lang="en-GB" sz="2000" b="1">
                <a:latin typeface="Aptos Display" panose="020B0004020202020204" pitchFamily="34" charset="0"/>
              </a:rPr>
              <a:t>Python</a:t>
            </a:r>
            <a:r>
              <a:rPr lang="en-GB" sz="2000">
                <a:latin typeface="Aptos Display" panose="020B0004020202020204" pitchFamily="34" charset="0"/>
              </a:rPr>
              <a:t> using a </a:t>
            </a:r>
            <a:r>
              <a:rPr lang="en-GB" sz="2000" b="1" err="1">
                <a:latin typeface="Aptos Display" panose="020B0004020202020204" pitchFamily="34" charset="0"/>
              </a:rPr>
              <a:t>Jupyter</a:t>
            </a:r>
            <a:r>
              <a:rPr lang="en-GB" sz="2000" b="1">
                <a:latin typeface="Aptos Display" panose="020B0004020202020204" pitchFamily="34" charset="0"/>
              </a:rPr>
              <a:t> Notebook 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 b="1">
                <a:latin typeface="Aptos Display" panose="020B0004020202020204" pitchFamily="34" charset="0"/>
              </a:rPr>
              <a:t>Exploratory Data Analysis </a:t>
            </a:r>
            <a:r>
              <a:rPr lang="en-GB" sz="2000">
                <a:latin typeface="Aptos Display" panose="020B0004020202020204" pitchFamily="34" charset="0"/>
              </a:rPr>
              <a:t>using Python (including relevant libraries) in a </a:t>
            </a:r>
            <a:r>
              <a:rPr lang="en-GB" sz="2000" b="1" err="1">
                <a:latin typeface="Aptos Display" panose="020B0004020202020204" pitchFamily="34" charset="0"/>
              </a:rPr>
              <a:t>Jupyter</a:t>
            </a:r>
            <a:r>
              <a:rPr lang="en-GB" sz="2000" b="1">
                <a:latin typeface="Aptos Display" panose="020B0004020202020204" pitchFamily="34" charset="0"/>
              </a:rPr>
              <a:t> Notebook 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>
                <a:latin typeface="Aptos Display" panose="020B0004020202020204" pitchFamily="34" charset="0"/>
              </a:rPr>
              <a:t>Output of cleaned dataset into a CSV file (</a:t>
            </a:r>
            <a:r>
              <a:rPr lang="en-GB" sz="2000" i="1">
                <a:latin typeface="Aptos Display" panose="020B0004020202020204" pitchFamily="34" charset="0"/>
              </a:rPr>
              <a:t>clean_data.csv</a:t>
            </a:r>
            <a:r>
              <a:rPr lang="en-GB" sz="2000">
                <a:latin typeface="Aptos Display" panose="020B0004020202020204" pitchFamily="34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>
                <a:latin typeface="Aptos Display" panose="020B0004020202020204" pitchFamily="34" charset="0"/>
              </a:rPr>
              <a:t>Load CSV file (</a:t>
            </a:r>
            <a:r>
              <a:rPr lang="en-GB" sz="2000" i="1">
                <a:latin typeface="Aptos Display" panose="020B0004020202020204" pitchFamily="34" charset="0"/>
              </a:rPr>
              <a:t>clean_data.csv</a:t>
            </a:r>
            <a:r>
              <a:rPr lang="en-GB" sz="2000">
                <a:latin typeface="Aptos Display" panose="020B0004020202020204" pitchFamily="34" charset="0"/>
              </a:rPr>
              <a:t>) to </a:t>
            </a:r>
            <a:r>
              <a:rPr lang="en-GB" sz="2000" i="1" err="1">
                <a:latin typeface="Aptos Display" panose="020B0004020202020204" pitchFamily="34" charset="0"/>
              </a:rPr>
              <a:t>clean_data.db</a:t>
            </a:r>
            <a:r>
              <a:rPr lang="en-GB" sz="2000" i="1">
                <a:latin typeface="Aptos Display" panose="020B0004020202020204" pitchFamily="34" charset="0"/>
              </a:rPr>
              <a:t> </a:t>
            </a:r>
            <a:r>
              <a:rPr lang="en-GB" sz="2000">
                <a:latin typeface="Aptos Display" panose="020B0004020202020204" pitchFamily="34" charset="0"/>
              </a:rPr>
              <a:t>using </a:t>
            </a:r>
            <a:r>
              <a:rPr lang="en-GB" sz="2000" err="1">
                <a:latin typeface="Aptos Display" panose="020B0004020202020204" pitchFamily="34" charset="0"/>
              </a:rPr>
              <a:t>sqlite</a:t>
            </a:r>
            <a:r>
              <a:rPr lang="en-GB" sz="2000">
                <a:latin typeface="Aptos Display" panose="020B0004020202020204" pitchFamily="34" charset="0"/>
              </a:rPr>
              <a:t> via command line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>
                <a:latin typeface="Aptos Display" panose="020B0004020202020204" pitchFamily="34" charset="0"/>
              </a:rPr>
              <a:t>Connect </a:t>
            </a:r>
            <a:r>
              <a:rPr lang="en-GB" sz="2000" i="1" err="1">
                <a:latin typeface="Aptos Display" panose="020B0004020202020204" pitchFamily="34" charset="0"/>
              </a:rPr>
              <a:t>clean_data.db</a:t>
            </a:r>
            <a:r>
              <a:rPr lang="en-GB" sz="2000" i="1">
                <a:latin typeface="Aptos Display" panose="020B0004020202020204" pitchFamily="34" charset="0"/>
              </a:rPr>
              <a:t> </a:t>
            </a:r>
            <a:r>
              <a:rPr lang="en-GB" sz="2000">
                <a:latin typeface="Aptos Display" panose="020B0004020202020204" pitchFamily="34" charset="0"/>
              </a:rPr>
              <a:t>into </a:t>
            </a:r>
            <a:r>
              <a:rPr lang="en-GB" sz="2000" b="1">
                <a:latin typeface="Aptos Display" panose="020B0004020202020204" pitchFamily="34" charset="0"/>
              </a:rPr>
              <a:t>Power BI </a:t>
            </a:r>
            <a:r>
              <a:rPr lang="en-GB" sz="2000">
                <a:latin typeface="Aptos Display" panose="020B0004020202020204" pitchFamily="34" charset="0"/>
              </a:rPr>
              <a:t>using an </a:t>
            </a:r>
            <a:r>
              <a:rPr lang="en-GB" sz="2000" b="1">
                <a:latin typeface="Aptos Display" panose="020B0004020202020204" pitchFamily="34" charset="0"/>
              </a:rPr>
              <a:t>ODBC SQLite </a:t>
            </a:r>
            <a:r>
              <a:rPr lang="en-GB" sz="2000">
                <a:latin typeface="Aptos Display" panose="020B0004020202020204" pitchFamily="34" charset="0"/>
              </a:rPr>
              <a:t>connector to create a data visualization dashboard. 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000">
                <a:latin typeface="Aptos Display" panose="020B0004020202020204" pitchFamily="34" charset="0"/>
              </a:rPr>
              <a:t>All files are managed using Git version control and uploaded to GitHub.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88D596-1DFE-C1EC-FE1F-10EEBA10BBF1}"/>
              </a:ext>
            </a:extLst>
          </p:cNvPr>
          <p:cNvSpPr txBox="1"/>
          <p:nvPr/>
        </p:nvSpPr>
        <p:spPr>
          <a:xfrm>
            <a:off x="1537159" y="1968500"/>
            <a:ext cx="1606091" cy="3008531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8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44547A-FC78-0E6C-F651-B4F8AE749492}"/>
              </a:ext>
            </a:extLst>
          </p:cNvPr>
          <p:cNvSpPr txBox="1"/>
          <p:nvPr/>
        </p:nvSpPr>
        <p:spPr>
          <a:xfrm>
            <a:off x="999063" y="2288529"/>
            <a:ext cx="1001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(3</a:t>
            </a:r>
            <a:r>
              <a:rPr lang="en-GB" sz="1200" baseline="3000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rd</a:t>
            </a:r>
            <a:r>
              <a:rPr lang="en-GB" sz="1200">
                <a:solidFill>
                  <a:schemeClr val="tx1">
                    <a:lumMod val="65000"/>
                    <a:lumOff val="35000"/>
                  </a:schemeClr>
                </a:solidFill>
                <a:latin typeface="Aptos Display" panose="020B0004020202020204" pitchFamily="34" charset="0"/>
              </a:rPr>
              <a:t> party anonymised data)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16A837-1502-CC9C-A8AB-41AE1B9A4CAD}"/>
              </a:ext>
            </a:extLst>
          </p:cNvPr>
          <p:cNvSpPr txBox="1"/>
          <p:nvPr/>
        </p:nvSpPr>
        <p:spPr>
          <a:xfrm>
            <a:off x="3436678" y="1968500"/>
            <a:ext cx="1606091" cy="3008531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8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5A9730-4344-DB9D-805C-BE1F8F7CC662}"/>
              </a:ext>
            </a:extLst>
          </p:cNvPr>
          <p:cNvSpPr txBox="1"/>
          <p:nvPr/>
        </p:nvSpPr>
        <p:spPr>
          <a:xfrm>
            <a:off x="5336197" y="1968500"/>
            <a:ext cx="1606091" cy="3008531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8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4BE9FE-D254-E624-4817-47091F32B5AB}"/>
              </a:ext>
            </a:extLst>
          </p:cNvPr>
          <p:cNvSpPr txBox="1"/>
          <p:nvPr/>
        </p:nvSpPr>
        <p:spPr>
          <a:xfrm>
            <a:off x="1839638" y="1512669"/>
            <a:ext cx="1001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latin typeface="Aptos Display" panose="020B0004020202020204" pitchFamily="34" charset="0"/>
              </a:rPr>
              <a:t>STORE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F96C-86D4-788C-0C7A-A60EEA1D079C}"/>
              </a:ext>
            </a:extLst>
          </p:cNvPr>
          <p:cNvSpPr txBox="1"/>
          <p:nvPr/>
        </p:nvSpPr>
        <p:spPr>
          <a:xfrm>
            <a:off x="3739157" y="1512669"/>
            <a:ext cx="1001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latin typeface="Aptos Display" panose="020B0004020202020204" pitchFamily="34" charset="0"/>
              </a:rPr>
              <a:t>PROCESS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B9B1A2-B3E8-94B2-4351-9B8DBF470750}"/>
              </a:ext>
            </a:extLst>
          </p:cNvPr>
          <p:cNvSpPr txBox="1"/>
          <p:nvPr/>
        </p:nvSpPr>
        <p:spPr>
          <a:xfrm>
            <a:off x="5638676" y="1512669"/>
            <a:ext cx="1001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latin typeface="Aptos Display" panose="020B0004020202020204" pitchFamily="34" charset="0"/>
              </a:rPr>
              <a:t>REPORT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6BCD762-F1A6-69C7-19D5-1A38C64E9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014" y="3697797"/>
            <a:ext cx="875344" cy="875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9C0F2B5-89C5-81C9-336F-C3B22CFF6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4907" y="2293793"/>
            <a:ext cx="592191" cy="55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>
            <a:extLst>
              <a:ext uri="{FF2B5EF4-FFF2-40B4-BE49-F238E27FC236}">
                <a16:creationId xmlns:a16="http://schemas.microsoft.com/office/drawing/2014/main" id="{E28B51F7-3125-2F84-2C54-6266C2C67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4407" y="3867234"/>
            <a:ext cx="511593" cy="4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F53EA0B7-20CB-C36D-517C-7FA1A210F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636" y="2360559"/>
            <a:ext cx="599661" cy="564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326DD0B-7304-B407-916A-6F4BE2BC89D8}"/>
              </a:ext>
            </a:extLst>
          </p:cNvPr>
          <p:cNvSpPr txBox="1"/>
          <p:nvPr/>
        </p:nvSpPr>
        <p:spPr>
          <a:xfrm>
            <a:off x="1728352" y="4370638"/>
            <a:ext cx="12237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>
                <a:latin typeface="Aptos Display" panose="020B0004020202020204" pitchFamily="34" charset="0"/>
              </a:rPr>
              <a:t>clean_data.csv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F3FEBB-2D9B-84DA-3574-BEE636BF3978}"/>
              </a:ext>
            </a:extLst>
          </p:cNvPr>
          <p:cNvSpPr txBox="1"/>
          <p:nvPr/>
        </p:nvSpPr>
        <p:spPr>
          <a:xfrm>
            <a:off x="1537159" y="5026234"/>
            <a:ext cx="5409279" cy="795439"/>
          </a:xfrm>
          <a:prstGeom prst="rect">
            <a:avLst/>
          </a:prstGeom>
          <a:solidFill>
            <a:schemeClr val="bg2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en-GB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D23A0895-64D6-35B3-B2D8-3A603EF5C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7240" y="5125085"/>
            <a:ext cx="577215" cy="57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2">
            <a:extLst>
              <a:ext uri="{FF2B5EF4-FFF2-40B4-BE49-F238E27FC236}">
                <a16:creationId xmlns:a16="http://schemas.microsoft.com/office/drawing/2014/main" id="{85B2EC65-5AF0-3CA6-9015-F031F4DA77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2316" y="5125085"/>
            <a:ext cx="577215" cy="57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2">
            <a:extLst>
              <a:ext uri="{FF2B5EF4-FFF2-40B4-BE49-F238E27FC236}">
                <a16:creationId xmlns:a16="http://schemas.microsoft.com/office/drawing/2014/main" id="{229DB85C-E43E-91D1-A64F-0D7224B58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392" y="5125085"/>
            <a:ext cx="577215" cy="57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7AF1EA9D-8095-207A-323B-3EA5445FB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870" y="3596926"/>
            <a:ext cx="874712" cy="87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0026BF6-7ED9-4FB6-9147-7DCD322743C5}"/>
              </a:ext>
            </a:extLst>
          </p:cNvPr>
          <p:cNvCxnSpPr/>
          <p:nvPr/>
        </p:nvCxnSpPr>
        <p:spPr>
          <a:xfrm>
            <a:off x="2596000" y="2642752"/>
            <a:ext cx="114315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D8CA3A2-F28B-D17F-EE20-E74F1644583A}"/>
              </a:ext>
            </a:extLst>
          </p:cNvPr>
          <p:cNvCxnSpPr>
            <a:cxnSpLocks/>
          </p:cNvCxnSpPr>
          <p:nvPr/>
        </p:nvCxnSpPr>
        <p:spPr>
          <a:xfrm>
            <a:off x="2672878" y="4201328"/>
            <a:ext cx="1055250" cy="519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74CF12F-DC98-6FAC-6FB9-DE3B9045B539}"/>
              </a:ext>
            </a:extLst>
          </p:cNvPr>
          <p:cNvCxnSpPr>
            <a:cxnSpLocks/>
          </p:cNvCxnSpPr>
          <p:nvPr/>
        </p:nvCxnSpPr>
        <p:spPr>
          <a:xfrm>
            <a:off x="4763332" y="4234984"/>
            <a:ext cx="87534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C9B4F7A3-046D-505F-2D85-0BEAB630B59A}"/>
              </a:ext>
            </a:extLst>
          </p:cNvPr>
          <p:cNvCxnSpPr>
            <a:cxnSpLocks/>
            <a:stCxn id="1034" idx="2"/>
            <a:endCxn id="19" idx="0"/>
          </p:cNvCxnSpPr>
          <p:nvPr/>
        </p:nvCxnSpPr>
        <p:spPr>
          <a:xfrm rot="5400000">
            <a:off x="2813692" y="2451459"/>
            <a:ext cx="942288" cy="1889263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5A57D25-9CD3-D5E7-8114-EB7DAD8A1240}"/>
              </a:ext>
            </a:extLst>
          </p:cNvPr>
          <p:cNvCxnSpPr>
            <a:cxnSpLocks/>
          </p:cNvCxnSpPr>
          <p:nvPr/>
        </p:nvCxnSpPr>
        <p:spPr>
          <a:xfrm>
            <a:off x="4740289" y="2642752"/>
            <a:ext cx="87534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0" name="Picture 16">
            <a:extLst>
              <a:ext uri="{FF2B5EF4-FFF2-40B4-BE49-F238E27FC236}">
                <a16:creationId xmlns:a16="http://schemas.microsoft.com/office/drawing/2014/main" id="{411555C5-4EB1-B6CB-C36F-8CD07A41C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661" y="2274097"/>
            <a:ext cx="828675" cy="776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49A3DE6-92FC-7459-18F0-1A109061D7A8}"/>
              </a:ext>
            </a:extLst>
          </p:cNvPr>
          <p:cNvSpPr txBox="1"/>
          <p:nvPr/>
        </p:nvSpPr>
        <p:spPr>
          <a:xfrm>
            <a:off x="1806559" y="2828761"/>
            <a:ext cx="9007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>
                <a:latin typeface="Aptos Display" panose="020B0004020202020204" pitchFamily="34" charset="0"/>
              </a:rPr>
              <a:t>data.csv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AFC64E-17A5-3870-DF26-311D765AE01F}"/>
              </a:ext>
            </a:extLst>
          </p:cNvPr>
          <p:cNvSpPr txBox="1"/>
          <p:nvPr/>
        </p:nvSpPr>
        <p:spPr>
          <a:xfrm>
            <a:off x="3562833" y="4463651"/>
            <a:ext cx="12237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>
                <a:latin typeface="Aptos Display" panose="020B0004020202020204" pitchFamily="34" charset="0"/>
              </a:rPr>
              <a:t>(</a:t>
            </a:r>
            <a:r>
              <a:rPr lang="en-GB" sz="1200" err="1">
                <a:latin typeface="Aptos Display" panose="020B0004020202020204" pitchFamily="34" charset="0"/>
              </a:rPr>
              <a:t>clean_data.db</a:t>
            </a:r>
            <a:r>
              <a:rPr lang="en-GB" sz="1200">
                <a:latin typeface="Aptos Display" panose="020B0004020202020204" pitchFamily="34" charset="0"/>
              </a:rPr>
              <a:t>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A51ADE4-430C-4E95-CB04-1250D158AC4E}"/>
              </a:ext>
            </a:extLst>
          </p:cNvPr>
          <p:cNvSpPr txBox="1"/>
          <p:nvPr/>
        </p:nvSpPr>
        <p:spPr>
          <a:xfrm>
            <a:off x="558732" y="5275192"/>
            <a:ext cx="1197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>
                <a:latin typeface="Aptos Display" panose="020B0004020202020204" pitchFamily="34" charset="0"/>
              </a:rPr>
              <a:t>Collaboration</a:t>
            </a:r>
          </a:p>
        </p:txBody>
      </p:sp>
    </p:spTree>
    <p:extLst>
      <p:ext uri="{BB962C8B-B14F-4D97-AF65-F5344CB8AC3E}">
        <p14:creationId xmlns:p14="http://schemas.microsoft.com/office/powerpoint/2010/main" val="3413708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4F9E-133C-F863-2460-38DFE20DE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Data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162F24-9004-0075-0269-886C5D32289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6</a:t>
            </a:fld>
            <a:endParaRPr lang="en-GB" noProof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5AD9CC-882C-3BE2-3854-9884F554F7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382354"/>
              </p:ext>
            </p:extLst>
          </p:nvPr>
        </p:nvGraphicFramePr>
        <p:xfrm>
          <a:off x="432000" y="1095555"/>
          <a:ext cx="8677494" cy="5029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3509226">
                  <a:extLst>
                    <a:ext uri="{9D8B030D-6E8A-4147-A177-3AD203B41FA5}">
                      <a16:colId xmlns:a16="http://schemas.microsoft.com/office/drawing/2014/main" val="1820922022"/>
                    </a:ext>
                  </a:extLst>
                </a:gridCol>
                <a:gridCol w="1226197">
                  <a:extLst>
                    <a:ext uri="{9D8B030D-6E8A-4147-A177-3AD203B41FA5}">
                      <a16:colId xmlns:a16="http://schemas.microsoft.com/office/drawing/2014/main" val="3916794320"/>
                    </a:ext>
                  </a:extLst>
                </a:gridCol>
                <a:gridCol w="1923690">
                  <a:extLst>
                    <a:ext uri="{9D8B030D-6E8A-4147-A177-3AD203B41FA5}">
                      <a16:colId xmlns:a16="http://schemas.microsoft.com/office/drawing/2014/main" val="4131813719"/>
                    </a:ext>
                  </a:extLst>
                </a:gridCol>
                <a:gridCol w="2018381">
                  <a:extLst>
                    <a:ext uri="{9D8B030D-6E8A-4147-A177-3AD203B41FA5}">
                      <a16:colId xmlns:a16="http://schemas.microsoft.com/office/drawing/2014/main" val="4000066457"/>
                    </a:ext>
                  </a:extLst>
                </a:gridCol>
              </a:tblGrid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Data 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Range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42021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18 - 91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3984879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Categorical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Aptos Display" panose="020B0004020202020204" pitchFamily="34" charset="0"/>
                        </a:rPr>
                        <a:t>[female, male]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4208622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BMI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Aptos Display" panose="020B0004020202020204" pitchFamily="34" charset="0"/>
                        </a:rPr>
                        <a:t>1.8 -  52.9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0266560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Aptos Display" panose="020B0004020202020204" pitchFamily="34" charset="0"/>
                        </a:rPr>
                        <a:t>50 - 250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876979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Family Diabetes History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Boolean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Categorical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[0,1]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182650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Diabetes Pedigree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Aptos Display" panose="020B0004020202020204" pitchFamily="34" charset="0"/>
                        </a:rPr>
                        <a:t>0.2 - 0.8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793448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Pregnancies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0 - 5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551877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Hypertension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Boolean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Categorical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[0,1]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124587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Sleep Duration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0 - 12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498432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Diet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Categorical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12 types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453560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Physical Activity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Ordinal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5 levels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6229689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Stress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Ordinal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4 levels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16057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Alcohol Consumption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Ordinal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4 levels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62854"/>
                  </a:ext>
                </a:extLst>
              </a:tr>
              <a:tr h="320053"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Social Media 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Ordinal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latin typeface="Aptos Display" panose="020B0004020202020204" pitchFamily="34" charset="0"/>
                        </a:rPr>
                        <a:t>4 levels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953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1409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5AC65-A6EC-C95B-2179-5A4DE8BBA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Exploratory Data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284F81-E55C-4910-6DF1-B24877A432F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GB"/>
              <a:t>A Comprehensive View of Our Data: From Distributions to Correlations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2D893A9-2060-50CE-5F65-BB2D1C59B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0015" y="4323565"/>
            <a:ext cx="2403626" cy="2406859"/>
          </a:xfrm>
          <a:ln>
            <a:solidFill>
              <a:schemeClr val="accent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9D0F3E-1B2B-B944-EE0C-F57DE204465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7</a:t>
            </a:fld>
            <a:endParaRPr lang="en-GB" noProof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61D8BD1-FE94-EE9D-3E14-3CC93C73D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76" y="1566949"/>
            <a:ext cx="3860611" cy="2565104"/>
          </a:xfrm>
          <a:prstGeom prst="rect">
            <a:avLst/>
          </a:prstGeom>
          <a:ln>
            <a:solidFill>
              <a:schemeClr val="accent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40A14C-0E2D-F155-86D4-DCE2CAFA0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4023" y="1555130"/>
            <a:ext cx="3575894" cy="3517899"/>
          </a:xfrm>
          <a:prstGeom prst="rect">
            <a:avLst/>
          </a:prstGeom>
          <a:ln>
            <a:solidFill>
              <a:schemeClr val="accent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2636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pPr rtl="0"/>
            <a:r>
              <a:rPr lang="en-GB"/>
              <a:t>INSIGHTS &amp; IMPLICATIONS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610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5AC65-A6EC-C95B-2179-5A4DE8BBA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Research 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284F81-E55C-4910-6DF1-B24877A432F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GB"/>
              <a:t>Together, We Can Fight Diabetes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70D9EA-A9FC-8F82-0190-5BDA8331B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>
                <a:latin typeface="Aptos Display" panose="020B0004020202020204" pitchFamily="34" charset="0"/>
              </a:rPr>
              <a:t>How does diabetes affect males vs females ?</a:t>
            </a:r>
          </a:p>
          <a:p>
            <a:r>
              <a:rPr lang="en-GB" sz="2000">
                <a:latin typeface="Aptos Display" panose="020B0004020202020204" pitchFamily="34" charset="0"/>
              </a:rPr>
              <a:t>What is the prevalence of diabetes across age and gender group? </a:t>
            </a:r>
          </a:p>
          <a:p>
            <a:r>
              <a:rPr lang="en-GB" sz="2000">
                <a:latin typeface="Aptos Display" panose="020B0004020202020204" pitchFamily="34" charset="0"/>
              </a:rPr>
              <a:t>How many people live with both hypertension and diabetes? How does having hypertension impact the likelihood of having diabetes?</a:t>
            </a:r>
          </a:p>
          <a:p>
            <a:r>
              <a:rPr lang="en-GB" sz="2000">
                <a:latin typeface="Aptos Display" panose="020B0004020202020204" pitchFamily="34" charset="0"/>
              </a:rPr>
              <a:t>How much does a family history of diabetes impact a person’s chance of having diabetes?</a:t>
            </a:r>
          </a:p>
          <a:p>
            <a:endParaRPr lang="en-GB" sz="2000">
              <a:latin typeface="Aptos Display" panose="020B0004020202020204" pitchFamily="34" charset="0"/>
            </a:endParaRPr>
          </a:p>
          <a:p>
            <a:r>
              <a:rPr lang="en-GB" sz="2000">
                <a:latin typeface="Aptos Display" panose="020B0004020202020204" pitchFamily="34" charset="0"/>
              </a:rPr>
              <a:t>How does lifestyle affect diabetes?</a:t>
            </a:r>
            <a:br>
              <a:rPr lang="en-GB" sz="2000">
                <a:latin typeface="Aptos Display" panose="020B0004020202020204" pitchFamily="34" charset="0"/>
              </a:rPr>
            </a:br>
            <a:r>
              <a:rPr lang="en-GB" sz="2000">
                <a:latin typeface="Aptos Display" panose="020B0004020202020204" pitchFamily="34" charset="0"/>
              </a:rPr>
              <a:t>(i.e. diet, alcohol consumption, physical activity, sleep, stress, social media usage, etc.)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9D0F3E-1B2B-B944-EE0C-F57DE204465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9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4746693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|25.2|21.9"/>
</p:tagLst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756_TF67328976" id="{8D41288C-A143-4C55-A19F-9A38F7741759}" vid="{98B99BFD-3B7E-4AE0-80A8-38C1178D3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BB5711-29E1-4F8E-81A0-7947C57B208A}">
  <ds:schemaRefs>
    <ds:schemaRef ds:uri="6dc4bcd6-49db-4c07-9060-8acfc67cef9f"/>
    <ds:schemaRef ds:uri="fb0879af-3eba-417a-a55a-ffe6dcd6ca7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4934E25-8442-49E9-ABDF-3146C4145F3B}">
  <ds:schemaRefs>
    <ds:schemaRef ds:uri="6dc4bcd6-49db-4c07-9060-8acfc67cef9f"/>
    <ds:schemaRef ds:uri="fb0879af-3eba-417a-a55a-ffe6dcd6ca7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{9319A600-CAEB-4C5C-BE88-B8A7EF91A784}tf67328976_win32</Template>
  <Application>Microsoft Office PowerPoint</Application>
  <PresentationFormat>Widescreen</PresentationFormat>
  <Slides>16</Slides>
  <Notes>11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Accenture Data &amp; AI  DAtathon</vt:lpstr>
      <vt:lpstr>Team 3</vt:lpstr>
      <vt:lpstr>Aim &amp; METHODOLOGY</vt:lpstr>
      <vt:lpstr>AIM</vt:lpstr>
      <vt:lpstr>Methodology</vt:lpstr>
      <vt:lpstr>Data Overview</vt:lpstr>
      <vt:lpstr>Exploratory Data Analysis</vt:lpstr>
      <vt:lpstr>INSIGHTS &amp; IMPLICATIONS</vt:lpstr>
      <vt:lpstr>Research Questions</vt:lpstr>
      <vt:lpstr>6 Features affecting DIABETES</vt:lpstr>
      <vt:lpstr>2 Special Cases</vt:lpstr>
      <vt:lpstr>2 Features not affecting Diabetes</vt:lpstr>
      <vt:lpstr>RECOMMENDATIONS</vt:lpstr>
      <vt:lpstr>A Healthier, Happier You</vt:lpstr>
      <vt:lpstr>Research opportunities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Bailey, Jozeene</dc:creator>
  <cp:revision>2</cp:revision>
  <dcterms:created xsi:type="dcterms:W3CDTF">2024-11-16T19:42:02Z</dcterms:created>
  <dcterms:modified xsi:type="dcterms:W3CDTF">2024-11-27T20:09:48Z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